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1"/>
    <p:sldMasterId id="2147483774" r:id="rId2"/>
    <p:sldMasterId id="2147483789" r:id="rId3"/>
    <p:sldMasterId id="2147483820" r:id="rId4"/>
    <p:sldMasterId id="2147483850" r:id="rId5"/>
    <p:sldMasterId id="2147483872" r:id="rId6"/>
    <p:sldMasterId id="2147483892" r:id="rId7"/>
  </p:sldMasterIdLst>
  <p:notesMasterIdLst>
    <p:notesMasterId r:id="rId29"/>
  </p:notesMasterIdLst>
  <p:sldIdLst>
    <p:sldId id="642" r:id="rId8"/>
    <p:sldId id="649" r:id="rId9"/>
    <p:sldId id="648" r:id="rId10"/>
    <p:sldId id="651" r:id="rId11"/>
    <p:sldId id="645" r:id="rId12"/>
    <p:sldId id="646" r:id="rId13"/>
    <p:sldId id="652" r:id="rId14"/>
    <p:sldId id="653" r:id="rId15"/>
    <p:sldId id="654" r:id="rId16"/>
    <p:sldId id="556" r:id="rId17"/>
    <p:sldId id="636" r:id="rId18"/>
    <p:sldId id="656" r:id="rId19"/>
    <p:sldId id="637" r:id="rId20"/>
    <p:sldId id="655" r:id="rId21"/>
    <p:sldId id="657" r:id="rId22"/>
    <p:sldId id="658" r:id="rId23"/>
    <p:sldId id="659" r:id="rId24"/>
    <p:sldId id="641" r:id="rId25"/>
    <p:sldId id="624" r:id="rId26"/>
    <p:sldId id="634" r:id="rId27"/>
    <p:sldId id="604"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649"/>
            <p14:sldId id="648"/>
            <p14:sldId id="651"/>
            <p14:sldId id="645"/>
            <p14:sldId id="646"/>
            <p14:sldId id="652"/>
            <p14:sldId id="653"/>
            <p14:sldId id="654"/>
            <p14:sldId id="556"/>
          </p14:sldIdLst>
        </p14:section>
        <p14:section name="Presentation" id="{6ECFEE84-0763-4195-A954-1A6BD7FD1EFF}">
          <p14:sldIdLst>
            <p14:sldId id="636"/>
            <p14:sldId id="656"/>
            <p14:sldId id="637"/>
            <p14:sldId id="655"/>
            <p14:sldId id="657"/>
            <p14:sldId id="658"/>
            <p14:sldId id="65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2841" autoAdjust="0"/>
  </p:normalViewPr>
  <p:slideViewPr>
    <p:cSldViewPr snapToGrid="0">
      <p:cViewPr varScale="1">
        <p:scale>
          <a:sx n="113" d="100"/>
          <a:sy n="113" d="100"/>
        </p:scale>
        <p:origin x="390"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4/20/2018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dirty="0"/>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288203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a:t>
            </a:r>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dirty="0"/>
          </a:p>
        </p:txBody>
      </p:sp>
    </p:spTree>
    <p:extLst>
      <p:ext uri="{BB962C8B-B14F-4D97-AF65-F5344CB8AC3E}">
        <p14:creationId xmlns:p14="http://schemas.microsoft.com/office/powerpoint/2010/main" val="89021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smtClean="0">
                <a:effectLst/>
              </a:rPr>
              <a:t>connectivity </a:t>
            </a:r>
            <a:r>
              <a:rPr lang="en-US" dirty="0">
                <a:effectLst/>
              </a:rPr>
              <a:t>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dirty="0"/>
          </a:p>
        </p:txBody>
      </p:sp>
    </p:spTree>
    <p:extLst>
      <p:ext uri="{BB962C8B-B14F-4D97-AF65-F5344CB8AC3E}">
        <p14:creationId xmlns:p14="http://schemas.microsoft.com/office/powerpoint/2010/main" val="399058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IoT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dirty="0"/>
          </a:p>
        </p:txBody>
      </p:sp>
    </p:spTree>
    <p:extLst>
      <p:ext uri="{BB962C8B-B14F-4D97-AF65-F5344CB8AC3E}">
        <p14:creationId xmlns:p14="http://schemas.microsoft.com/office/powerpoint/2010/main" val="401401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dirty="0"/>
          </a:p>
        </p:txBody>
      </p:sp>
    </p:spTree>
    <p:extLst>
      <p:ext uri="{BB962C8B-B14F-4D97-AF65-F5344CB8AC3E}">
        <p14:creationId xmlns:p14="http://schemas.microsoft.com/office/powerpoint/2010/main" val="65159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dirty="0"/>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dirty="0"/>
          </a:p>
        </p:txBody>
      </p:sp>
    </p:spTree>
    <p:extLst>
      <p:ext uri="{BB962C8B-B14F-4D97-AF65-F5344CB8AC3E}">
        <p14:creationId xmlns:p14="http://schemas.microsoft.com/office/powerpoint/2010/main" val="383208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dirty="0"/>
          </a:p>
        </p:txBody>
      </p:sp>
    </p:spTree>
    <p:extLst>
      <p:ext uri="{BB962C8B-B14F-4D97-AF65-F5344CB8AC3E}">
        <p14:creationId xmlns:p14="http://schemas.microsoft.com/office/powerpoint/2010/main" val="56795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dirty="0"/>
          </a:p>
        </p:txBody>
      </p:sp>
    </p:spTree>
    <p:extLst>
      <p:ext uri="{BB962C8B-B14F-4D97-AF65-F5344CB8AC3E}">
        <p14:creationId xmlns:p14="http://schemas.microsoft.com/office/powerpoint/2010/main" val="364588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dirty="0"/>
          </a:p>
        </p:txBody>
      </p:sp>
    </p:spTree>
    <p:extLst>
      <p:ext uri="{BB962C8B-B14F-4D97-AF65-F5344CB8AC3E}">
        <p14:creationId xmlns:p14="http://schemas.microsoft.com/office/powerpoint/2010/main" val="362089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dirty="0"/>
          </a:p>
        </p:txBody>
      </p:sp>
    </p:spTree>
    <p:extLst>
      <p:ext uri="{BB962C8B-B14F-4D97-AF65-F5344CB8AC3E}">
        <p14:creationId xmlns:p14="http://schemas.microsoft.com/office/powerpoint/2010/main" val="226427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each track, you will be taken through a journey on how the services work with presentations &amp; live demos.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last session of the day, each attendee will be given the opportunity to be in a </a:t>
            </a:r>
            <a:r>
              <a:rPr lang="en-US" sz="1200" b="1" i="1" dirty="0"/>
              <a:t>hands-on step-by-step facilitated workshop </a:t>
            </a:r>
            <a:r>
              <a:rPr lang="en-US" sz="1200" dirty="0"/>
              <a:t>which will guide them through actually using the services they learned throughout the day to implement a simple business solution.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D5BF9CAA-6056-466E-A4C5-D896E4A13185}" type="slidenum">
              <a:rPr lang="en-US" smtClean="0"/>
              <a:t>9</a:t>
            </a:fld>
            <a:endParaRPr lang="en-US"/>
          </a:p>
        </p:txBody>
      </p:sp>
    </p:spTree>
    <p:extLst>
      <p:ext uri="{BB962C8B-B14F-4D97-AF65-F5344CB8AC3E}">
        <p14:creationId xmlns:p14="http://schemas.microsoft.com/office/powerpoint/2010/main" val="128945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9:00 Doors Open/Networking</a:t>
            </a:r>
          </a:p>
          <a:p>
            <a:endParaRPr lang="en-US" dirty="0" smtClean="0"/>
          </a:p>
          <a:p>
            <a:r>
              <a:rPr lang="en-US" dirty="0" smtClean="0"/>
              <a:t>9:15 – 9:25 Introduction and Housekeeping</a:t>
            </a:r>
          </a:p>
          <a:p>
            <a:endParaRPr lang="en-US" dirty="0" smtClean="0"/>
          </a:p>
          <a:p>
            <a:r>
              <a:rPr lang="en-US" dirty="0" smtClean="0"/>
              <a:t>9:30 – 10:20 Speaker #1 Sharon Bennett: DevTest Labs</a:t>
            </a:r>
          </a:p>
          <a:p>
            <a:endParaRPr lang="en-US" dirty="0" smtClean="0"/>
          </a:p>
          <a:p>
            <a:r>
              <a:rPr lang="en-US" dirty="0" smtClean="0"/>
              <a:t>10:30 – 11:20 Speaker #2 Roy Kim: Advanced techniques for Azure Web Apps</a:t>
            </a:r>
          </a:p>
          <a:p>
            <a:endParaRPr lang="en-US" dirty="0" smtClean="0"/>
          </a:p>
          <a:p>
            <a:r>
              <a:rPr lang="en-US" dirty="0" smtClean="0"/>
              <a:t>11:30 – 12:20 Speaker #3 Rob Prouse: Continuous delivery for Azure Web Apps</a:t>
            </a:r>
          </a:p>
          <a:p>
            <a:endParaRPr lang="en-US" dirty="0" smtClean="0"/>
          </a:p>
          <a:p>
            <a:r>
              <a:rPr lang="en-US" dirty="0" smtClean="0"/>
              <a:t>12:30 – 1:30 Lunch/Networking</a:t>
            </a:r>
          </a:p>
          <a:p>
            <a:endParaRPr lang="en-US" dirty="0" smtClean="0"/>
          </a:p>
          <a:p>
            <a:r>
              <a:rPr lang="en-US" dirty="0" smtClean="0"/>
              <a:t>1:30 – 2:20 Speaker #4 David Christensen &amp; Zach Koncir: App Service Environments (ASEs) in highly compliant scenarios</a:t>
            </a:r>
          </a:p>
          <a:p>
            <a:endParaRPr lang="en-US" dirty="0" smtClean="0"/>
          </a:p>
          <a:p>
            <a:r>
              <a:rPr lang="en-US" dirty="0" smtClean="0"/>
              <a:t>2:30 – 3:20 Speaker #5 Callon Campbell: Azure Event Grid</a:t>
            </a:r>
          </a:p>
          <a:p>
            <a:endParaRPr lang="en-US" dirty="0" smtClean="0"/>
          </a:p>
          <a:p>
            <a:r>
              <a:rPr lang="en-US" dirty="0" smtClean="0"/>
              <a:t>3:30 – 4:00 AMA/Q&amp;A + Close Out/Prizes</a:t>
            </a:r>
          </a:p>
          <a:p>
            <a:endParaRPr lang="en-US" dirty="0" smtClean="0"/>
          </a:p>
          <a:p>
            <a:r>
              <a:rPr lang="en-US" dirty="0" smtClean="0"/>
              <a:t>4:15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dirty="0"/>
          </a:p>
        </p:txBody>
      </p:sp>
    </p:spTree>
    <p:extLst>
      <p:ext uri="{BB962C8B-B14F-4D97-AF65-F5344CB8AC3E}">
        <p14:creationId xmlns:p14="http://schemas.microsoft.com/office/powerpoint/2010/main" val="44191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dirty="0"/>
          </a:p>
        </p:txBody>
      </p:sp>
    </p:spTree>
    <p:extLst>
      <p:ext uri="{BB962C8B-B14F-4D97-AF65-F5344CB8AC3E}">
        <p14:creationId xmlns:p14="http://schemas.microsoft.com/office/powerpoint/2010/main" val="1060848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20-04-2018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20-04-2018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4/20/2018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dirty="0"/>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4/20/2018</a:t>
            </a:fld>
            <a:endParaRPr lang="en-US" dirty="0">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4/20/2018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dirty="0"/>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45.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5.xml"/><Relationship Id="rId6" Type="http://schemas.openxmlformats.org/officeDocument/2006/relationships/image" Target="../media/image23.png"/><Relationship Id="rId5" Type="http://schemas.openxmlformats.org/officeDocument/2006/relationships/hyperlink" Target="https://twitter.com/WRAGmeetup" TargetMode="External"/><Relationship Id="rId4" Type="http://schemas.openxmlformats.org/officeDocument/2006/relationships/hyperlink" Target="http://bit.ly/wr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150.xml"/><Relationship Id="rId5" Type="http://schemas.openxmlformats.org/officeDocument/2006/relationships/image" Target="../media/image31.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5.xml"/><Relationship Id="rId5" Type="http://schemas.openxmlformats.org/officeDocument/2006/relationships/image" Target="../media/image37.png"/><Relationship Id="rId4" Type="http://schemas.openxmlformats.org/officeDocument/2006/relationships/hyperlink" Target="http://bit.ly/wra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5.xml"/><Relationship Id="rId5" Type="http://schemas.openxmlformats.org/officeDocument/2006/relationships/hyperlink" Target="https://twitter.com/CTTDNUG" TargetMode="External"/><Relationship Id="rId4" Type="http://schemas.openxmlformats.org/officeDocument/2006/relationships/hyperlink" Target="http://meetup.com/CTTDNU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5.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hyperlink" Target="https://powerofthecloud.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95508"/>
            <a:ext cx="12192000"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0072C6"/>
                </a:solidFill>
                <a:effectLst/>
                <a:uLnTx/>
                <a:uFillTx/>
                <a:latin typeface="Segoe UI Light" panose="020B0502040204020203" pitchFamily="34" charset="0"/>
                <a:cs typeface="Segoe UI Light" panose="020B0502040204020203" pitchFamily="34" charset="0"/>
              </a:rPr>
              <a:t>WELCOME TO</a:t>
            </a:r>
            <a:endParaRPr kumimoji="0" lang="en-US" sz="3600" b="1" i="0" u="none" strike="noStrike" kern="1200" cap="none" spc="0" normalizeH="0" baseline="0" noProof="0" dirty="0">
              <a:ln>
                <a:noFill/>
              </a:ln>
              <a:solidFill>
                <a:srgbClr val="0072C6"/>
              </a:solidFill>
              <a:effectLst/>
              <a:uLnTx/>
              <a:uFillTx/>
              <a:latin typeface="Segoe UI Light" panose="020B0502040204020203" pitchFamily="34" charset="0"/>
              <a:cs typeface="Segoe UI Light" panose="020B0502040204020203" pitchFamily="34" charset="0"/>
            </a:endParaRPr>
          </a:p>
        </p:txBody>
      </p:sp>
      <p:sp>
        <p:nvSpPr>
          <p:cNvPr id="6" name="TextBox 5"/>
          <p:cNvSpPr txBox="1"/>
          <p:nvPr/>
        </p:nvSpPr>
        <p:spPr>
          <a:xfrm>
            <a:off x="0" y="596271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0072C6"/>
                </a:solidFill>
                <a:effectLst/>
                <a:uLnTx/>
                <a:uFillTx/>
                <a:latin typeface="Segoe UI Light" panose="020B0502040204020203" pitchFamily="34" charset="0"/>
                <a:cs typeface="Segoe UI Light" panose="020B0502040204020203" pitchFamily="34" charset="0"/>
              </a:rPr>
              <a:t>WATERLOO REGION</a:t>
            </a:r>
            <a:endParaRPr kumimoji="0" lang="en-US" sz="3600" b="1" i="0" u="none" strike="noStrike" kern="1200" cap="none" spc="0" normalizeH="0" baseline="0" noProof="0" dirty="0">
              <a:ln>
                <a:noFill/>
              </a:ln>
              <a:solidFill>
                <a:srgbClr val="0072C6"/>
              </a:solidFill>
              <a:effectLst/>
              <a:uLnTx/>
              <a:uFillTx/>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284" y="599696"/>
            <a:ext cx="6039432" cy="5363016"/>
          </a:xfrm>
          <a:prstGeom prst="rect">
            <a:avLst/>
          </a:prstGeom>
        </p:spPr>
      </p:pic>
    </p:spTree>
    <p:extLst>
      <p:ext uri="{BB962C8B-B14F-4D97-AF65-F5344CB8AC3E}">
        <p14:creationId xmlns:p14="http://schemas.microsoft.com/office/powerpoint/2010/main" val="3451173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b="1" dirty="0"/>
              <a:t>Agenda</a:t>
            </a:r>
          </a:p>
        </p:txBody>
      </p:sp>
      <p:sp>
        <p:nvSpPr>
          <p:cNvPr id="6" name="Subtitle 5"/>
          <p:cNvSpPr>
            <a:spLocks noGrp="1"/>
          </p:cNvSpPr>
          <p:nvPr>
            <p:ph type="subTitle" idx="4294967295"/>
          </p:nvPr>
        </p:nvSpPr>
        <p:spPr>
          <a:xfrm>
            <a:off x="1004888" y="2155825"/>
            <a:ext cx="11187112" cy="3932459"/>
          </a:xfrm>
          <a:prstGeom prst="rect">
            <a:avLst/>
          </a:prstGeom>
        </p:spPr>
        <p:txBody>
          <a:bodyPr numCol="2">
            <a:noAutofit/>
          </a:bodyPr>
          <a:lstStyle/>
          <a:p>
            <a:r>
              <a:rPr lang="fr-CA" sz="2400" dirty="0" smtClean="0"/>
              <a:t>09:15-09:25</a:t>
            </a:r>
            <a:r>
              <a:rPr lang="fr-CA" sz="2400" b="1" dirty="0"/>
              <a:t> Intro + </a:t>
            </a:r>
            <a:r>
              <a:rPr lang="fr-CA" sz="2400" b="1" dirty="0" smtClean="0"/>
              <a:t>Housekeeping</a:t>
            </a:r>
            <a:endParaRPr lang="fr-CA" sz="2400" dirty="0"/>
          </a:p>
          <a:p>
            <a:pPr marL="0" indent="0">
              <a:buNone/>
            </a:pPr>
            <a:endParaRPr lang="fr-CA" sz="2400" dirty="0"/>
          </a:p>
          <a:p>
            <a:r>
              <a:rPr lang="fr-CA" sz="2400" dirty="0" smtClean="0"/>
              <a:t>09:30-10:20</a:t>
            </a:r>
            <a:r>
              <a:rPr lang="fr-CA" sz="2400" b="1" dirty="0"/>
              <a:t> DevTest Labs</a:t>
            </a:r>
            <a:r>
              <a:rPr lang="fr-CA" sz="2400" dirty="0"/>
              <a:t/>
            </a:r>
            <a:br>
              <a:rPr lang="fr-CA" sz="2400" dirty="0"/>
            </a:br>
            <a:endParaRPr lang="fr-CA" sz="2400" dirty="0"/>
          </a:p>
          <a:p>
            <a:r>
              <a:rPr lang="fr-CA" sz="2400" dirty="0" smtClean="0"/>
              <a:t>10:30-11:20</a:t>
            </a:r>
            <a:r>
              <a:rPr lang="fr-CA" sz="2400" b="1" dirty="0" smtClean="0"/>
              <a:t> Adv. Azure Web Apps</a:t>
            </a:r>
            <a:r>
              <a:rPr lang="fr-CA" sz="2400" dirty="0"/>
              <a:t/>
            </a:r>
            <a:br>
              <a:rPr lang="fr-CA" sz="2400" dirty="0"/>
            </a:br>
            <a:endParaRPr lang="fr-CA" sz="2400" dirty="0"/>
          </a:p>
          <a:p>
            <a:r>
              <a:rPr lang="fr-CA" sz="2400" dirty="0" smtClean="0"/>
              <a:t>11:30-12:20</a:t>
            </a:r>
            <a:r>
              <a:rPr lang="fr-CA" sz="2400" dirty="0"/>
              <a:t> </a:t>
            </a:r>
            <a:r>
              <a:rPr lang="fr-CA" sz="2400" b="1" dirty="0" smtClean="0"/>
              <a:t>CD for Azure </a:t>
            </a:r>
            <a:r>
              <a:rPr lang="fr-CA" sz="2400" b="1" dirty="0"/>
              <a:t>Web </a:t>
            </a:r>
            <a:r>
              <a:rPr lang="fr-CA" sz="2400" b="1" dirty="0" smtClean="0"/>
              <a:t>Apps</a:t>
            </a:r>
            <a:r>
              <a:rPr lang="fr-CA" sz="2400" dirty="0"/>
              <a:t> </a:t>
            </a:r>
            <a:endParaRPr lang="fr-CA" sz="2400" dirty="0" smtClean="0"/>
          </a:p>
          <a:p>
            <a:endParaRPr lang="fr-CA" sz="2400" dirty="0"/>
          </a:p>
          <a:p>
            <a:r>
              <a:rPr lang="fr-CA" sz="2400" dirty="0"/>
              <a:t>12:30-13:30 </a:t>
            </a:r>
            <a:r>
              <a:rPr lang="fr-CA" sz="2400" b="1" dirty="0"/>
              <a:t>Lunch + Networking</a:t>
            </a:r>
            <a:r>
              <a:rPr lang="fr-CA" sz="2400" dirty="0" smtClean="0"/>
              <a:t/>
            </a:r>
            <a:br>
              <a:rPr lang="fr-CA" sz="2400" dirty="0" smtClean="0"/>
            </a:br>
            <a:endParaRPr lang="fr-CA" sz="2400" dirty="0" smtClean="0"/>
          </a:p>
          <a:p>
            <a:r>
              <a:rPr lang="fr-CA" sz="2400" dirty="0" smtClean="0"/>
              <a:t>13:30-14:20</a:t>
            </a:r>
            <a:r>
              <a:rPr lang="fr-CA" sz="2400" b="1" dirty="0" smtClean="0"/>
              <a:t> </a:t>
            </a:r>
            <a:r>
              <a:rPr lang="en-CA" sz="2400" b="1" dirty="0"/>
              <a:t>App Service </a:t>
            </a:r>
            <a:r>
              <a:rPr lang="en-CA" sz="2400" b="1" dirty="0" smtClean="0"/>
              <a:t>Environments</a:t>
            </a:r>
            <a:r>
              <a:rPr lang="fr-CA" sz="2400" b="1" dirty="0"/>
              <a:t/>
            </a:r>
            <a:br>
              <a:rPr lang="fr-CA" sz="2400" b="1" dirty="0"/>
            </a:br>
            <a:endParaRPr lang="fr-CA" sz="2400" dirty="0"/>
          </a:p>
          <a:p>
            <a:r>
              <a:rPr lang="fr-CA" sz="2400" dirty="0" smtClean="0"/>
              <a:t>14:30-15:20</a:t>
            </a:r>
            <a:r>
              <a:rPr lang="fr-CA" sz="2400" dirty="0"/>
              <a:t> </a:t>
            </a:r>
            <a:r>
              <a:rPr lang="en-CA" sz="2400" b="1" dirty="0"/>
              <a:t>Azure Event Grid</a:t>
            </a:r>
            <a:r>
              <a:rPr lang="fr-CA" sz="2400" b="1" dirty="0"/>
              <a:t/>
            </a:r>
            <a:br>
              <a:rPr lang="fr-CA" sz="2400" b="1" dirty="0"/>
            </a:br>
            <a:endParaRPr lang="fr-CA" sz="2400" dirty="0"/>
          </a:p>
          <a:p>
            <a:r>
              <a:rPr lang="fr-CA" sz="2400" dirty="0" smtClean="0"/>
              <a:t>15:30-16:00</a:t>
            </a:r>
            <a:r>
              <a:rPr lang="fr-CA" sz="2400" b="1" dirty="0" smtClean="0"/>
              <a:t> AMA/Q&amp;A</a:t>
            </a:r>
            <a:r>
              <a:rPr lang="fr-CA" sz="2400" b="1" dirty="0"/>
              <a:t/>
            </a:r>
            <a:br>
              <a:rPr lang="fr-CA" sz="2400" b="1" dirty="0"/>
            </a:br>
            <a:endParaRPr lang="fr-CA" sz="2400" dirty="0"/>
          </a:p>
          <a:p>
            <a:r>
              <a:rPr lang="fr-CA" sz="2400" dirty="0" smtClean="0"/>
              <a:t>16:00</a:t>
            </a:r>
            <a:r>
              <a:rPr lang="fr-CA" sz="2400" b="1" dirty="0"/>
              <a:t> Close Out/Prizes</a:t>
            </a:r>
            <a:endParaRPr lang="fr-CA" sz="2400" dirty="0">
              <a:effectLst/>
            </a:endParaRPr>
          </a:p>
        </p:txBody>
      </p:sp>
      <p:sp>
        <p:nvSpPr>
          <p:cNvPr id="4" name="TextBox 3"/>
          <p:cNvSpPr txBox="1"/>
          <p:nvPr/>
        </p:nvSpPr>
        <p:spPr>
          <a:xfrm>
            <a:off x="838200" y="6307982"/>
            <a:ext cx="6400800" cy="369332"/>
          </a:xfrm>
          <a:prstGeom prst="rect">
            <a:avLst/>
          </a:prstGeom>
          <a:noFill/>
        </p:spPr>
        <p:txBody>
          <a:bodyPr wrap="square" rtlCol="0">
            <a:spAutoFit/>
          </a:bodyPr>
          <a:lstStyle/>
          <a:p>
            <a:r>
              <a:rPr lang="en-US" dirty="0" smtClean="0">
                <a:solidFill>
                  <a:schemeClr val="bg1"/>
                </a:solidFill>
                <a:latin typeface="Segoe UI Light" panose="020B0502040204020203" pitchFamily="34" charset="0"/>
                <a:cs typeface="Segoe UI Light" panose="020B0502040204020203" pitchFamily="34" charset="0"/>
              </a:rPr>
              <a:t>@WRAGmeetup  </a:t>
            </a:r>
            <a:r>
              <a:rPr lang="en-CA" dirty="0">
                <a:solidFill>
                  <a:schemeClr val="bg1"/>
                </a:solidFill>
                <a:latin typeface="Segoe UI Light" panose="020B0502040204020203" pitchFamily="34" charset="0"/>
                <a:cs typeface="Segoe UI Light" panose="020B0502040204020203" pitchFamily="34" charset="0"/>
              </a:rPr>
              <a:t>#</a:t>
            </a:r>
            <a:r>
              <a:rPr lang="en-CA" dirty="0" smtClean="0">
                <a:solidFill>
                  <a:schemeClr val="bg1"/>
                </a:solidFill>
                <a:latin typeface="Segoe UI Light" panose="020B0502040204020203" pitchFamily="34" charset="0"/>
                <a:cs typeface="Segoe UI Light" panose="020B0502040204020203" pitchFamily="34" charset="0"/>
              </a:rPr>
              <a:t>WRAGmeetup  #GlobalAzure</a:t>
            </a:r>
            <a:r>
              <a:rPr lang="en-US" dirty="0" smtClean="0">
                <a:solidFill>
                  <a:schemeClr val="bg1"/>
                </a:solidFill>
                <a:latin typeface="Segoe UI Light" panose="020B0502040204020203" pitchFamily="34" charset="0"/>
                <a:cs typeface="Segoe UI Light" panose="020B0502040204020203" pitchFamily="34" charset="0"/>
              </a:rPr>
              <a:t> </a:t>
            </a:r>
            <a:endParaRPr lang="en-CA"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2766125"/>
            <a:ext cx="10722224" cy="1325750"/>
          </a:xfrm>
        </p:spPr>
        <p:txBody>
          <a:bodyPr/>
          <a:lstStyle/>
          <a:p>
            <a:r>
              <a:rPr lang="en-US" b="1" dirty="0" smtClean="0"/>
              <a:t>Introduction To Azure</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95625" y="428625"/>
            <a:ext cx="6000750" cy="6000750"/>
          </a:xfrm>
          <a:prstGeom prst="rect">
            <a:avLst/>
          </a:prstGeom>
        </p:spPr>
      </p:pic>
    </p:spTree>
    <p:extLst>
      <p:ext uri="{BB962C8B-B14F-4D97-AF65-F5344CB8AC3E}">
        <p14:creationId xmlns:p14="http://schemas.microsoft.com/office/powerpoint/2010/main" val="243453653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70571"/>
            <a:ext cx="12192000" cy="5787429"/>
          </a:xfrm>
          <a:prstGeom prst="rect">
            <a:avLst/>
          </a:prstGeom>
        </p:spPr>
      </p:pic>
      <p:sp>
        <p:nvSpPr>
          <p:cNvPr id="4"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Achieve global scale, in local regions</a:t>
            </a:r>
          </a:p>
        </p:txBody>
      </p:sp>
    </p:spTree>
    <p:extLst>
      <p:ext uri="{BB962C8B-B14F-4D97-AF65-F5344CB8AC3E}">
        <p14:creationId xmlns:p14="http://schemas.microsoft.com/office/powerpoint/2010/main" val="100829140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2766125"/>
            <a:ext cx="10722224" cy="1325750"/>
          </a:xfrm>
        </p:spPr>
        <p:txBody>
          <a:bodyPr/>
          <a:lstStyle/>
          <a:p>
            <a:r>
              <a:rPr lang="en-US" b="1" dirty="0" smtClean="0"/>
              <a:t>So why Azure?</a:t>
            </a:r>
            <a:endParaRPr lang="en-US" b="1" dirty="0"/>
          </a:p>
        </p:txBody>
      </p:sp>
    </p:spTree>
    <p:extLst>
      <p:ext uri="{BB962C8B-B14F-4D97-AF65-F5344CB8AC3E}">
        <p14:creationId xmlns:p14="http://schemas.microsoft.com/office/powerpoint/2010/main" val="13021846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080" y="1785724"/>
            <a:ext cx="7752381" cy="3828571"/>
          </a:xfrm>
          <a:prstGeom prst="rect">
            <a:avLst/>
          </a:prstGeom>
        </p:spPr>
      </p:pic>
      <p:sp>
        <p:nvSpPr>
          <p:cNvPr id="5"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smtClean="0">
                <a:ln w="3175">
                  <a:noFill/>
                </a:ln>
                <a:solidFill>
                  <a:schemeClr val="tx1">
                    <a:lumMod val="50000"/>
                  </a:schemeClr>
                </a:solidFill>
                <a:effectLst/>
                <a:uLnTx/>
                <a:uFillTx/>
                <a:latin typeface="Segoe UI Light"/>
                <a:ea typeface="+mn-ea"/>
                <a:cs typeface="Segoe UI" pitchFamily="34" charset="0"/>
              </a:rPr>
              <a:t>It’s Microsoft chief focus</a:t>
            </a:r>
            <a:endPar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endParaRPr>
          </a:p>
        </p:txBody>
      </p:sp>
      <p:pic>
        <p:nvPicPr>
          <p:cNvPr id="2" name="Picture 1"/>
          <p:cNvPicPr>
            <a:picLocks noChangeAspect="1"/>
          </p:cNvPicPr>
          <p:nvPr/>
        </p:nvPicPr>
        <p:blipFill>
          <a:blip r:embed="rId3"/>
          <a:stretch>
            <a:fillRect/>
          </a:stretch>
        </p:blipFill>
        <p:spPr>
          <a:xfrm>
            <a:off x="6819158" y="3793987"/>
            <a:ext cx="5104762" cy="2609524"/>
          </a:xfrm>
          <a:prstGeom prst="rect">
            <a:avLst/>
          </a:prstGeom>
        </p:spPr>
      </p:pic>
      <p:pic>
        <p:nvPicPr>
          <p:cNvPr id="3" name="Picture 2"/>
          <p:cNvPicPr>
            <a:picLocks noChangeAspect="1"/>
          </p:cNvPicPr>
          <p:nvPr/>
        </p:nvPicPr>
        <p:blipFill>
          <a:blip r:embed="rId4"/>
          <a:stretch>
            <a:fillRect/>
          </a:stretch>
        </p:blipFill>
        <p:spPr>
          <a:xfrm rot="20425994">
            <a:off x="4065441" y="2145391"/>
            <a:ext cx="8142857" cy="933333"/>
          </a:xfrm>
          <a:prstGeom prst="rect">
            <a:avLst/>
          </a:prstGeom>
        </p:spPr>
      </p:pic>
    </p:spTree>
    <p:extLst>
      <p:ext uri="{BB962C8B-B14F-4D97-AF65-F5344CB8AC3E}">
        <p14:creationId xmlns:p14="http://schemas.microsoft.com/office/powerpoint/2010/main" val="203329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8080" y="143312"/>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smtClean="0">
                <a:ln w="3175">
                  <a:noFill/>
                </a:ln>
                <a:solidFill>
                  <a:schemeClr val="tx1">
                    <a:lumMod val="50000"/>
                  </a:schemeClr>
                </a:solidFill>
                <a:effectLst/>
                <a:uLnTx/>
                <a:uFillTx/>
                <a:latin typeface="Segoe UI Light"/>
                <a:ea typeface="+mn-ea"/>
                <a:cs typeface="Segoe UI" pitchFamily="34" charset="0"/>
              </a:rPr>
              <a:t>It’s a powerhouse!</a:t>
            </a:r>
            <a:endParaRPr kumimoji="0" lang="en-US" sz="44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endParaRPr>
          </a:p>
        </p:txBody>
      </p:sp>
      <p:pic>
        <p:nvPicPr>
          <p:cNvPr id="1026" name="Picture 2" descr="https://thumbor.forbes.com/thumbor/960x0/https%3A%2F%2Fblogs-images.forbes.com%2Fbobevans1%2Ffiles%2F2018%2F02%2FCloud-Leaders-2017-Revenue-Table-from-Glenny-Feb-5-2018-1200x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80" y="1989017"/>
            <a:ext cx="4036500" cy="3632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631266" y="1765741"/>
            <a:ext cx="6488320" cy="3856126"/>
          </a:xfrm>
          <a:prstGeom prst="rect">
            <a:avLst/>
          </a:prstGeom>
        </p:spPr>
      </p:pic>
    </p:spTree>
    <p:extLst>
      <p:ext uri="{BB962C8B-B14F-4D97-AF65-F5344CB8AC3E}">
        <p14:creationId xmlns:p14="http://schemas.microsoft.com/office/powerpoint/2010/main" val="17427193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Hosts</a:t>
            </a:r>
            <a:endParaRPr lang="en-CA" b="1" dirty="0">
              <a:solidFill>
                <a:srgbClr val="0072C6"/>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4775522" cy="1149069"/>
          </a:xfrm>
        </p:spPr>
        <p:txBody>
          <a:bodyPr/>
          <a:lstStyle/>
          <a:p>
            <a:pPr marL="0" indent="0">
              <a:buNone/>
            </a:pPr>
            <a:r>
              <a:rPr lang="en-US" b="1" dirty="0" smtClean="0">
                <a:latin typeface="Segoe UI Light" panose="020B0502040204020203" pitchFamily="34" charset="0"/>
                <a:cs typeface="Segoe UI Light" panose="020B0502040204020203" pitchFamily="34" charset="0"/>
              </a:rPr>
              <a:t>Arlan Nugara</a:t>
            </a:r>
          </a:p>
          <a:p>
            <a:pPr marL="0" indent="0">
              <a:buNone/>
            </a:pPr>
            <a:r>
              <a:rPr lang="en-US" dirty="0" smtClean="0">
                <a:latin typeface="Segoe UI Light" panose="020B0502040204020203" pitchFamily="34" charset="0"/>
                <a:cs typeface="Segoe UI Light" panose="020B0502040204020203" pitchFamily="34" charset="0"/>
              </a:rPr>
              <a:t>WRAG meetup organizer</a:t>
            </a:r>
            <a:endParaRPr lang="en-CA"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5" name="Content Placeholder 2"/>
          <p:cNvSpPr txBox="1">
            <a:spLocks/>
          </p:cNvSpPr>
          <p:nvPr/>
        </p:nvSpPr>
        <p:spPr>
          <a:xfrm>
            <a:off x="6268656" y="1825624"/>
            <a:ext cx="4775522" cy="114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latin typeface="Segoe UI Light" panose="020B0502040204020203" pitchFamily="34" charset="0"/>
                <a:cs typeface="Segoe UI Light" panose="020B0502040204020203" pitchFamily="34" charset="0"/>
              </a:rPr>
              <a:t>Ken Cenerelli</a:t>
            </a:r>
          </a:p>
          <a:p>
            <a:pPr marL="0" indent="0">
              <a:buFont typeface="Arial" panose="020B0604020202020204" pitchFamily="34" charset="0"/>
              <a:buNone/>
            </a:pPr>
            <a:r>
              <a:rPr lang="en-US" dirty="0" smtClean="0">
                <a:latin typeface="Segoe UI Light" panose="020B0502040204020203" pitchFamily="34" charset="0"/>
                <a:cs typeface="Segoe UI Light" panose="020B0502040204020203" pitchFamily="34" charset="0"/>
              </a:rPr>
              <a:t>WRAG meetup co-organizer</a:t>
            </a:r>
            <a:endParaRPr lang="en-CA"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4"/>
          <a:stretch>
            <a:fillRect/>
          </a:stretch>
        </p:blipFill>
        <p:spPr>
          <a:xfrm>
            <a:off x="939961" y="3225378"/>
            <a:ext cx="1907411" cy="2622690"/>
          </a:xfrm>
          <a:prstGeom prst="rect">
            <a:avLst/>
          </a:prstGeom>
        </p:spPr>
      </p:pic>
      <p:pic>
        <p:nvPicPr>
          <p:cNvPr id="7" name="Picture 6"/>
          <p:cNvPicPr>
            <a:picLocks noChangeAspect="1"/>
          </p:cNvPicPr>
          <p:nvPr/>
        </p:nvPicPr>
        <p:blipFill>
          <a:blip r:embed="rId5"/>
          <a:stretch>
            <a:fillRect/>
          </a:stretch>
        </p:blipFill>
        <p:spPr>
          <a:xfrm>
            <a:off x="6412375" y="3225378"/>
            <a:ext cx="2622690" cy="2622690"/>
          </a:xfrm>
          <a:prstGeom prst="rect">
            <a:avLst/>
          </a:prstGeom>
        </p:spPr>
      </p:pic>
      <p:sp>
        <p:nvSpPr>
          <p:cNvPr id="8" name="TextBox 7"/>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931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r>
              <a:rPr lang="en-US" dirty="0"/>
              <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Quickstart Templates</a:t>
            </a:r>
            <a:endParaRPr lang="en-US" dirty="0"/>
          </a:p>
          <a:p>
            <a:pPr marL="571500" indent="-571500">
              <a:buFont typeface="Arial" panose="020B0604020202020204" pitchFamily="34" charset="0"/>
              <a:buChar char="•"/>
            </a:pPr>
            <a:r>
              <a:rPr lang="en-US" dirty="0">
                <a:hlinkClick r:id="rId9"/>
              </a:rPr>
              <a:t>AzureCAT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Presented By</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Waterloo Region Azure Group </a:t>
            </a:r>
            <a:r>
              <a:rPr lang="en-CA" sz="3600" b="1" dirty="0" smtClean="0">
                <a:latin typeface="Segoe UI Light" panose="020B0502040204020203" pitchFamily="34" charset="0"/>
                <a:cs typeface="Segoe UI Light" panose="020B0502040204020203" pitchFamily="34" charset="0"/>
              </a:rPr>
              <a:t>Meetup</a:t>
            </a:r>
          </a:p>
          <a:p>
            <a:r>
              <a:rPr lang="en-US" dirty="0" smtClean="0">
                <a:latin typeface="Segoe UI Light" panose="020B0502040204020203" pitchFamily="34" charset="0"/>
                <a:cs typeface="Segoe UI Light" panose="020B0502040204020203" pitchFamily="34" charset="0"/>
              </a:rPr>
              <a:t>Launched February 2018</a:t>
            </a:r>
          </a:p>
          <a:p>
            <a:r>
              <a:rPr lang="en-US" dirty="0" smtClean="0">
                <a:latin typeface="Segoe UI Light" panose="020B0502040204020203" pitchFamily="34" charset="0"/>
                <a:cs typeface="Segoe UI Light" panose="020B0502040204020203" pitchFamily="34" charset="0"/>
              </a:rPr>
              <a:t>47 </a:t>
            </a:r>
            <a:r>
              <a:rPr lang="en-US" dirty="0" smtClean="0">
                <a:latin typeface="Segoe UI Light" panose="020B0502040204020203" pitchFamily="34" charset="0"/>
                <a:cs typeface="Segoe UI Light" panose="020B0502040204020203" pitchFamily="34" charset="0"/>
              </a:rPr>
              <a:t>members so far</a:t>
            </a:r>
          </a:p>
          <a:p>
            <a:r>
              <a:rPr lang="en-US" dirty="0" smtClean="0">
                <a:latin typeface="Segoe UI Light" panose="020B0502040204020203" pitchFamily="34" charset="0"/>
                <a:cs typeface="Segoe UI Light" panose="020B0502040204020203" pitchFamily="34" charset="0"/>
              </a:rPr>
              <a:t>Register:</a:t>
            </a:r>
          </a:p>
          <a:p>
            <a:pPr lvl="1"/>
            <a:r>
              <a:rPr lang="en-CA" u="sng" dirty="0" smtClean="0">
                <a:latin typeface="Segoe UI Light" panose="020B0502040204020203" pitchFamily="34" charset="0"/>
                <a:cs typeface="Segoe UI Light" panose="020B0502040204020203" pitchFamily="34" charset="0"/>
                <a:hlinkClick r:id="rId4"/>
              </a:rPr>
              <a:t>http</a:t>
            </a:r>
            <a:r>
              <a:rPr lang="en-CA" u="sng" dirty="0">
                <a:latin typeface="Segoe UI Light" panose="020B0502040204020203" pitchFamily="34" charset="0"/>
                <a:cs typeface="Segoe UI Light" panose="020B0502040204020203" pitchFamily="34" charset="0"/>
                <a:hlinkClick r:id="rId4"/>
              </a:rPr>
              <a:t>://</a:t>
            </a:r>
            <a:r>
              <a:rPr lang="en-CA" u="sng" dirty="0" smtClean="0">
                <a:latin typeface="Segoe UI Light" panose="020B0502040204020203" pitchFamily="34" charset="0"/>
                <a:cs typeface="Segoe UI Light" panose="020B0502040204020203" pitchFamily="34" charset="0"/>
                <a:hlinkClick r:id="rId4"/>
              </a:rPr>
              <a:t>bit.ly/wrag</a:t>
            </a:r>
            <a:endParaRPr lang="en-CA" u="sng" dirty="0">
              <a:latin typeface="Segoe UI Light" panose="020B0502040204020203" pitchFamily="34" charset="0"/>
              <a:cs typeface="Segoe UI Light" panose="020B0502040204020203" pitchFamily="34" charset="0"/>
            </a:endParaRPr>
          </a:p>
          <a:p>
            <a:r>
              <a:rPr lang="en-US" dirty="0" smtClean="0">
                <a:latin typeface="Segoe UI Light" panose="020B0502040204020203" pitchFamily="34" charset="0"/>
                <a:cs typeface="Segoe UI Light" panose="020B0502040204020203" pitchFamily="34" charset="0"/>
              </a:rPr>
              <a:t>Social Media:</a:t>
            </a:r>
          </a:p>
          <a:p>
            <a:pPr lvl="1"/>
            <a:r>
              <a:rPr lang="en-US" dirty="0" smtClean="0">
                <a:latin typeface="Segoe UI Light" panose="020B0502040204020203" pitchFamily="34" charset="0"/>
                <a:cs typeface="Segoe UI Light" panose="020B0502040204020203" pitchFamily="34" charset="0"/>
              </a:rPr>
              <a:t>@WRAGmeetup</a:t>
            </a:r>
            <a:r>
              <a:rPr lang="en-CA" dirty="0" smtClean="0">
                <a:latin typeface="Segoe UI Light" panose="020B0502040204020203" pitchFamily="34" charset="0"/>
                <a:cs typeface="Segoe UI Light" panose="020B0502040204020203" pitchFamily="34" charset="0"/>
              </a:rPr>
              <a:t> (</a:t>
            </a:r>
            <a:r>
              <a:rPr lang="en-CA" u="sng" dirty="0" smtClean="0">
                <a:latin typeface="Segoe UI Light" panose="020B0502040204020203" pitchFamily="34" charset="0"/>
                <a:cs typeface="Segoe UI Light" panose="020B0502040204020203" pitchFamily="34" charset="0"/>
                <a:hlinkClick r:id="rId5"/>
              </a:rPr>
              <a:t>twitter.com/WRAGmeetup</a:t>
            </a:r>
            <a:r>
              <a:rPr lang="en-CA" u="sng" dirty="0" smtClean="0">
                <a:latin typeface="Segoe UI Light" panose="020B0502040204020203" pitchFamily="34" charset="0"/>
                <a:cs typeface="Segoe UI Light" panose="020B0502040204020203" pitchFamily="34" charset="0"/>
              </a:rPr>
              <a:t>)</a:t>
            </a:r>
            <a:endParaRPr lang="en-CA" dirty="0">
              <a:latin typeface="Segoe UI Light" panose="020B0502040204020203" pitchFamily="34" charset="0"/>
              <a:cs typeface="Segoe UI Light" panose="020B0502040204020203" pitchFamily="34" charset="0"/>
            </a:endParaRPr>
          </a:p>
          <a:p>
            <a:pPr lvl="1"/>
            <a:r>
              <a:rPr lang="en-CA" dirty="0" smtClean="0">
                <a:latin typeface="Segoe UI Light" panose="020B0502040204020203" pitchFamily="34" charset="0"/>
                <a:cs typeface="Segoe UI Light" panose="020B0502040204020203" pitchFamily="34" charset="0"/>
              </a:rPr>
              <a:t>#WRAGmeetup</a:t>
            </a:r>
            <a:endParaRPr lang="en-CA" dirty="0">
              <a:latin typeface="Segoe UI Light" panose="020B0502040204020203" pitchFamily="34" charset="0"/>
              <a:cs typeface="Segoe UI Light" panose="020B0502040204020203" pitchFamily="34" charset="0"/>
            </a:endParaRPr>
          </a:p>
          <a:p>
            <a:endParaRPr lang="en-CA"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27321"/>
            <a:ext cx="1905000" cy="1419225"/>
          </a:xfrm>
          <a:prstGeom prst="rect">
            <a:avLst/>
          </a:prstGeom>
        </p:spPr>
      </p:pic>
    </p:spTree>
    <p:extLst>
      <p:ext uri="{BB962C8B-B14F-4D97-AF65-F5344CB8AC3E}">
        <p14:creationId xmlns:p14="http://schemas.microsoft.com/office/powerpoint/2010/main" val="3449451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35037" cy="1325563"/>
          </a:xfrm>
        </p:spPr>
        <p:txBody>
          <a:bodyPr/>
          <a:lstStyle/>
          <a:p>
            <a:r>
              <a:rPr lang="en-US" b="1" dirty="0" smtClean="0">
                <a:solidFill>
                  <a:srgbClr val="0072C6"/>
                </a:solidFill>
                <a:latin typeface="Segoe UI Light" panose="020B0502040204020203" pitchFamily="34" charset="0"/>
                <a:cs typeface="Segoe UI Light" panose="020B0502040204020203" pitchFamily="34" charset="0"/>
              </a:rPr>
              <a:t>Sponsors</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4"/>
          <a:stretch>
            <a:fillRect/>
          </a:stretch>
        </p:blipFill>
        <p:spPr>
          <a:xfrm>
            <a:off x="3877912" y="5369295"/>
            <a:ext cx="4436176" cy="73806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034119"/>
            <a:ext cx="3492408" cy="71621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98" y="1895392"/>
            <a:ext cx="3008314" cy="838230"/>
          </a:xfrm>
          <a:prstGeom prst="rect">
            <a:avLst/>
          </a:prstGeom>
        </p:spPr>
      </p:pic>
      <p:pic>
        <p:nvPicPr>
          <p:cNvPr id="17" name="Picture 16" descr="https://global.azurebootcamp.net/wp-content/uploads/2013/04/microsoft-dx-300x292.png">
            <a:extLst>
              <a:ext uri="{FF2B5EF4-FFF2-40B4-BE49-F238E27FC236}">
                <a16:creationId xmlns:lc="http://schemas.openxmlformats.org/drawingml/2006/lockedCanvas" xmlns="" xmlns:a16="http://schemas.microsoft.com/office/drawing/2014/main" id="{2592A8B3-9CB7-41AA-B644-25AE0333A6E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3237" y="2738149"/>
            <a:ext cx="2152543" cy="1811560"/>
          </a:xfrm>
          <a:prstGeom prst="rect">
            <a:avLst/>
          </a:prstGeom>
          <a:noFill/>
          <a:ln>
            <a:noFill/>
          </a:ln>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88770" y="2240228"/>
            <a:ext cx="3567540" cy="45433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2414" y="699405"/>
            <a:ext cx="2459133" cy="644531"/>
          </a:xfrm>
          <a:prstGeom prst="rect">
            <a:avLst/>
          </a:prstGeom>
        </p:spPr>
      </p:pic>
      <p:pic>
        <p:nvPicPr>
          <p:cNvPr id="20" name="Picture 19" descr="https://global.azurebootcamp.net/wp-content/uploads/2018/03/jetbrains-150x15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134" y="80081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s://global.azurebootcamp.net/wp-content/uploads/2013/02/cerebrata-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9260" y="4235383"/>
            <a:ext cx="3067050"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81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15" name="TextBox 14"/>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
        <p:nvSpPr>
          <p:cNvPr id="16" name="Title 1"/>
          <p:cNvSpPr txBox="1">
            <a:spLocks/>
          </p:cNvSpPr>
          <p:nvPr/>
        </p:nvSpPr>
        <p:spPr>
          <a:xfrm>
            <a:off x="838200" y="365126"/>
            <a:ext cx="1974141" cy="858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2C6"/>
                </a:solidFill>
                <a:latin typeface="Segoe UI Light" panose="020B0502040204020203" pitchFamily="34" charset="0"/>
                <a:cs typeface="Segoe UI Light" panose="020B0502040204020203" pitchFamily="34" charset="0"/>
              </a:rPr>
              <a:t>SWAG</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167" y="3981903"/>
            <a:ext cx="2271608" cy="289293"/>
          </a:xfrm>
          <a:prstGeom prst="rect">
            <a:avLst/>
          </a:prstGeom>
        </p:spPr>
      </p:pic>
      <p:pic>
        <p:nvPicPr>
          <p:cNvPr id="18" name="table"/>
          <p:cNvPicPr>
            <a:picLocks noChangeAspect="1"/>
          </p:cNvPicPr>
          <p:nvPr/>
        </p:nvPicPr>
        <p:blipFill>
          <a:blip r:embed="rId5"/>
          <a:stretch>
            <a:fillRect/>
          </a:stretch>
        </p:blipFill>
        <p:spPr>
          <a:xfrm>
            <a:off x="2812341" y="849434"/>
            <a:ext cx="8637194" cy="4934873"/>
          </a:xfrm>
          <a:prstGeom prst="rect">
            <a:avLst/>
          </a:prstGeom>
        </p:spPr>
      </p:pic>
      <p:sp>
        <p:nvSpPr>
          <p:cNvPr id="19" name="TextBox 3"/>
          <p:cNvSpPr txBox="1"/>
          <p:nvPr/>
        </p:nvSpPr>
        <p:spPr>
          <a:xfrm>
            <a:off x="3681718" y="177081"/>
            <a:ext cx="482856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smtClean="0">
                <a:latin typeface="Segoe UI Light" panose="020B0502040204020203" pitchFamily="34" charset="0"/>
                <a:cs typeface="Segoe UI Light" panose="020B0502040204020203" pitchFamily="34" charset="0"/>
              </a:rPr>
              <a:t>All attendees get the following:</a:t>
            </a:r>
            <a:endParaRPr lang="en-US" sz="2800" b="1" dirty="0">
              <a:latin typeface="Segoe UI Light" panose="020B0502040204020203" pitchFamily="34" charset="0"/>
              <a:cs typeface="Segoe UI Light" panose="020B0502040204020203" pitchFamily="34" charset="0"/>
            </a:endParaRPr>
          </a:p>
        </p:txBody>
      </p:sp>
      <p:pic>
        <p:nvPicPr>
          <p:cNvPr id="20" name="Picture 19"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874" y="1523587"/>
            <a:ext cx="2196910" cy="44812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01" y="2687942"/>
            <a:ext cx="2204275" cy="577733"/>
          </a:xfrm>
          <a:prstGeom prst="rect">
            <a:avLst/>
          </a:prstGeom>
        </p:spPr>
      </p:pic>
      <p:sp>
        <p:nvSpPr>
          <p:cNvPr id="22" name="TextBox 12"/>
          <p:cNvSpPr txBox="1"/>
          <p:nvPr/>
        </p:nvSpPr>
        <p:spPr>
          <a:xfrm>
            <a:off x="6115594" y="6154094"/>
            <a:ext cx="382168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latin typeface="Segoe UI Light" panose="020B0502040204020203" pitchFamily="34" charset="0"/>
                <a:cs typeface="Segoe UI Light" panose="020B0502040204020203" pitchFamily="34" charset="0"/>
              </a:rPr>
              <a:t>* Offers valid until April 30th</a:t>
            </a:r>
            <a:endParaRPr lang="en-US" sz="2400" dirty="0">
              <a:latin typeface="Segoe UI Light" panose="020B0502040204020203" pitchFamily="34" charset="0"/>
              <a:cs typeface="Segoe UI Light" panose="020B0502040204020203" pitchFamily="34" charset="0"/>
            </a:endParaRPr>
          </a:p>
        </p:txBody>
      </p:sp>
      <p:pic>
        <p:nvPicPr>
          <p:cNvPr id="23" name="Picture 22" descr="https://global.azurebootcamp.net/wp-content/uploads/2013/02/cerebrata-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501" y="4933230"/>
            <a:ext cx="2220818" cy="4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830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0427" y="5638827"/>
            <a:ext cx="1371569" cy="1219173"/>
          </a:xfrm>
          <a:prstGeom prst="rect">
            <a:avLst/>
          </a:prstGeom>
        </p:spPr>
      </p:pic>
      <p:sp>
        <p:nvSpPr>
          <p:cNvPr id="19" name="TextBox 18"/>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
        <p:nvSpPr>
          <p:cNvPr id="20"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2C6"/>
                </a:solidFill>
                <a:latin typeface="Segoe UI Light" panose="020B0502040204020203" pitchFamily="34" charset="0"/>
                <a:cs typeface="Segoe UI Light" panose="020B0502040204020203" pitchFamily="34" charset="0"/>
              </a:rPr>
              <a:t>Raffle Prizes</a:t>
            </a:r>
            <a:endParaRPr lang="en-CA" b="1" dirty="0">
              <a:solidFill>
                <a:srgbClr val="0072C6"/>
              </a:solidFill>
              <a:latin typeface="Segoe UI Light" panose="020B0502040204020203" pitchFamily="34" charset="0"/>
              <a:cs typeface="Segoe UI Light" panose="020B0502040204020203" pitchFamily="34" charset="0"/>
            </a:endParaRPr>
          </a:p>
        </p:txBody>
      </p:sp>
      <p:grpSp>
        <p:nvGrpSpPr>
          <p:cNvPr id="21" name="Group 20"/>
          <p:cNvGrpSpPr/>
          <p:nvPr/>
        </p:nvGrpSpPr>
        <p:grpSpPr>
          <a:xfrm>
            <a:off x="877481" y="1514162"/>
            <a:ext cx="10529868" cy="3466791"/>
            <a:chOff x="1171582" y="1536880"/>
            <a:chExt cx="10529868" cy="3466791"/>
          </a:xfrm>
        </p:grpSpPr>
        <p:sp>
          <p:nvSpPr>
            <p:cNvPr id="23" name="TextBox 5"/>
            <p:cNvSpPr txBox="1"/>
            <p:nvPr/>
          </p:nvSpPr>
          <p:spPr>
            <a:xfrm>
              <a:off x="3831542" y="1739450"/>
              <a:ext cx="7869907"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Segoe UI Light" panose="020B0502040204020203" pitchFamily="34" charset="0"/>
                  <a:cs typeface="Segoe UI Light" panose="020B0502040204020203" pitchFamily="34" charset="0"/>
                </a:rPr>
                <a:t>1 Winner: </a:t>
              </a:r>
              <a:r>
                <a:rPr lang="en-US" dirty="0" smtClean="0">
                  <a:solidFill>
                    <a:schemeClr val="bg1"/>
                  </a:solidFill>
                  <a:latin typeface="Segoe UI Light" panose="020B0502040204020203" pitchFamily="34" charset="0"/>
                  <a:cs typeface="Segoe UI Light" panose="020B0502040204020203" pitchFamily="34" charset="0"/>
                </a:rPr>
                <a:t>a 1 year personal subscription of the All Products </a:t>
              </a:r>
              <a:r>
                <a:rPr lang="en-US" dirty="0">
                  <a:solidFill>
                    <a:schemeClr val="bg1"/>
                  </a:solidFill>
                  <a:latin typeface="Segoe UI Light" panose="020B0502040204020203" pitchFamily="34" charset="0"/>
                  <a:cs typeface="Segoe UI Light" panose="020B0502040204020203" pitchFamily="34" charset="0"/>
                </a:rPr>
                <a:t>Pack. </a:t>
              </a:r>
              <a:r>
                <a:rPr lang="en-US" dirty="0" smtClean="0">
                  <a:solidFill>
                    <a:schemeClr val="bg1"/>
                  </a:solidFill>
                  <a:latin typeface="Segoe UI Light" panose="020B0502040204020203" pitchFamily="34" charset="0"/>
                  <a:cs typeface="Segoe UI Light" panose="020B0502040204020203" pitchFamily="34" charset="0"/>
                </a:rPr>
                <a:t>Get all desktop </a:t>
              </a:r>
              <a:r>
                <a:rPr lang="en-US" dirty="0">
                  <a:solidFill>
                    <a:schemeClr val="bg1"/>
                  </a:solidFill>
                  <a:latin typeface="Segoe UI Light" panose="020B0502040204020203" pitchFamily="34" charset="0"/>
                  <a:cs typeface="Segoe UI Light" panose="020B0502040204020203" pitchFamily="34" charset="0"/>
                </a:rPr>
                <a:t>products including IntelliJ IDEA Ultimate, </a:t>
              </a:r>
              <a:r>
                <a:rPr lang="en-US" dirty="0" err="1">
                  <a:solidFill>
                    <a:schemeClr val="bg1"/>
                  </a:solidFill>
                  <a:latin typeface="Segoe UI Light" panose="020B0502040204020203" pitchFamily="34" charset="0"/>
                  <a:cs typeface="Segoe UI Light" panose="020B0502040204020203" pitchFamily="34" charset="0"/>
                </a:rPr>
                <a:t>ReSharper</a:t>
              </a:r>
              <a:r>
                <a:rPr lang="en-US" dirty="0">
                  <a:solidFill>
                    <a:schemeClr val="bg1"/>
                  </a:solidFill>
                  <a:latin typeface="Segoe UI Light" panose="020B0502040204020203" pitchFamily="34" charset="0"/>
                  <a:cs typeface="Segoe UI Light" panose="020B0502040204020203" pitchFamily="34" charset="0"/>
                </a:rPr>
                <a:t> Ultimate and other IDEs </a:t>
              </a:r>
              <a:endParaRPr lang="en-US" b="1" dirty="0">
                <a:solidFill>
                  <a:schemeClr val="bg1"/>
                </a:solidFill>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25" name="TextBox 11">
              <a:extLst>
                <a:ext uri="{FF2B5EF4-FFF2-40B4-BE49-F238E27FC236}">
                  <a16:creationId xmlns:lc="http://schemas.openxmlformats.org/drawingml/2006/lockedCanvas" xmlns="" xmlns:a16="http://schemas.microsoft.com/office/drawing/2014/main" id="{CDBFFF62-C9B5-4C03-A0DA-2B2726B2C55E}"/>
                </a:ext>
              </a:extLst>
            </p:cNvPr>
            <p:cNvSpPr txBox="1"/>
            <p:nvPr/>
          </p:nvSpPr>
          <p:spPr>
            <a:xfrm>
              <a:off x="3831542" y="3013792"/>
              <a:ext cx="7869908"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Segoe UI Light" panose="020B0502040204020203" pitchFamily="34" charset="0"/>
                  <a:cs typeface="Segoe UI Light" panose="020B0502040204020203" pitchFamily="34" charset="0"/>
                </a:rPr>
                <a:t>1 Winner: a 1 year </a:t>
              </a:r>
              <a:r>
                <a:rPr lang="en-US" dirty="0" smtClean="0">
                  <a:solidFill>
                    <a:schemeClr val="bg1"/>
                  </a:solidFill>
                  <a:latin typeface="Segoe UI Light" panose="020B0502040204020203" pitchFamily="34" charset="0"/>
                  <a:cs typeface="Segoe UI Light" panose="020B0502040204020203" pitchFamily="34" charset="0"/>
                </a:rPr>
                <a:t>subscription to Cerulean! A cross-platform Azure management tool for storage, </a:t>
              </a:r>
              <a:r>
                <a:rPr lang="en-US" dirty="0" err="1" smtClean="0">
                  <a:solidFill>
                    <a:schemeClr val="bg1"/>
                  </a:solidFill>
                  <a:latin typeface="Segoe UI Light" panose="020B0502040204020203" pitchFamily="34" charset="0"/>
                  <a:cs typeface="Segoe UI Light" panose="020B0502040204020203" pitchFamily="34" charset="0"/>
                </a:rPr>
                <a:t>CosmosDB</a:t>
              </a:r>
              <a:r>
                <a:rPr lang="en-US" dirty="0" smtClean="0">
                  <a:solidFill>
                    <a:schemeClr val="bg1"/>
                  </a:solidFill>
                  <a:latin typeface="Segoe UI Light" panose="020B0502040204020203" pitchFamily="34" charset="0"/>
                  <a:cs typeface="Segoe UI Light" panose="020B0502040204020203" pitchFamily="34" charset="0"/>
                </a:rPr>
                <a:t>, Search, </a:t>
              </a:r>
              <a:r>
                <a:rPr lang="en-US" dirty="0" err="1" smtClean="0">
                  <a:solidFill>
                    <a:schemeClr val="bg1"/>
                  </a:solidFill>
                  <a:latin typeface="Segoe UI Light" panose="020B0502040204020203" pitchFamily="34" charset="0"/>
                  <a:cs typeface="Segoe UI Light" panose="020B0502040204020203" pitchFamily="34" charset="0"/>
                </a:rPr>
                <a:t>Redis</a:t>
              </a:r>
              <a:r>
                <a:rPr lang="en-US" dirty="0" smtClean="0">
                  <a:solidFill>
                    <a:schemeClr val="bg1"/>
                  </a:solidFill>
                  <a:latin typeface="Segoe UI Light" panose="020B0502040204020203" pitchFamily="34" charset="0"/>
                  <a:cs typeface="Segoe UI Light" panose="020B0502040204020203" pitchFamily="34" charset="0"/>
                </a:rPr>
                <a:t> Cache and Service Bus.</a:t>
              </a:r>
              <a:endParaRPr lang="en-US" b="1" dirty="0">
                <a:solidFill>
                  <a:schemeClr val="bg1"/>
                </a:solidFill>
                <a:latin typeface="Segoe UI Light" panose="020B0502040204020203" pitchFamily="34" charset="0"/>
                <a:cs typeface="Segoe UI Light" panose="020B0502040204020203" pitchFamily="34" charset="0"/>
              </a:endParaRPr>
            </a:p>
          </p:txBody>
        </p:sp>
        <p:sp>
          <p:nvSpPr>
            <p:cNvPr id="26" name="TextBox 14">
              <a:extLst>
                <a:ext uri="{FF2B5EF4-FFF2-40B4-BE49-F238E27FC236}">
                  <a16:creationId xmlns:lc="http://schemas.openxmlformats.org/drawingml/2006/lockedCanvas" xmlns="" xmlns:a16="http://schemas.microsoft.com/office/drawing/2014/main" id="{D5FE5993-C5B8-47A4-892F-8315F6CBBC9A}"/>
                </a:ext>
              </a:extLst>
            </p:cNvPr>
            <p:cNvSpPr txBox="1"/>
            <p:nvPr/>
          </p:nvSpPr>
          <p:spPr>
            <a:xfrm>
              <a:off x="3831541" y="4342839"/>
              <a:ext cx="7869907" cy="646331"/>
            </a:xfrm>
            <a:prstGeom prst="rect">
              <a:avLst/>
            </a:prstGeom>
            <a:solidFill>
              <a:srgbClr val="0A79B8"/>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Segoe UI Light" panose="020B0502040204020203" pitchFamily="34" charset="0"/>
                  <a:cs typeface="Segoe UI Light" panose="020B0502040204020203" pitchFamily="34" charset="0"/>
                </a:rPr>
                <a:t>1 Winner: a 1 year subscription to their online training, Skill Me Up! Online training to continue your Azure journey.</a:t>
              </a:r>
              <a:endParaRPr lang="en-US" b="1" dirty="0">
                <a:solidFill>
                  <a:schemeClr val="bg1"/>
                </a:solidFill>
                <a:latin typeface="Segoe UI Light" panose="020B0502040204020203" pitchFamily="34" charset="0"/>
                <a:cs typeface="Segoe UI Light" panose="020B0502040204020203" pitchFamily="34" charset="0"/>
              </a:endParaRPr>
            </a:p>
          </p:txBody>
        </p:sp>
        <p:pic>
          <p:nvPicPr>
            <p:cNvPr id="27" name="Picture 26">
              <a:extLst>
                <a:ext uri="{FF2B5EF4-FFF2-40B4-BE49-F238E27FC236}">
                  <a16:creationId xmlns:lc="http://schemas.openxmlformats.org/drawingml/2006/lockedCanvas" xmlns="" xmlns:a16="http://schemas.microsoft.com/office/drawing/2014/main" id="{B6E080B8-4A59-4DD4-8D61-F1E9CEBA6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582" y="4328339"/>
              <a:ext cx="2423689" cy="675332"/>
            </a:xfrm>
            <a:prstGeom prst="rect">
              <a:avLst/>
            </a:prstGeom>
          </p:spPr>
        </p:pic>
      </p:grpSp>
      <p:pic>
        <p:nvPicPr>
          <p:cNvPr id="22" name="Picture 21" descr="https://global.azurebootcamp.net/wp-content/uploads/2013/02/cerebrata-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51" y="3056336"/>
            <a:ext cx="2516519" cy="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267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Upcoming Event</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a:xfrm>
            <a:off x="838200" y="2580640"/>
            <a:ext cx="10134600" cy="3596322"/>
          </a:xfrm>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Global DevOps Bootcamp </a:t>
            </a:r>
            <a:r>
              <a:rPr lang="en-CA" sz="3600" b="1" dirty="0" smtClean="0">
                <a:latin typeface="Segoe UI Light" panose="020B0502040204020203" pitchFamily="34" charset="0"/>
                <a:cs typeface="Segoe UI Light" panose="020B0502040204020203" pitchFamily="34" charset="0"/>
              </a:rPr>
              <a:t>– </a:t>
            </a:r>
            <a:r>
              <a:rPr lang="en-CA" sz="3600" b="1" dirty="0">
                <a:latin typeface="Segoe UI Light" panose="020B0502040204020203" pitchFamily="34" charset="0"/>
                <a:cs typeface="Segoe UI Light" panose="020B0502040204020203" pitchFamily="34" charset="0"/>
              </a:rPr>
              <a:t>Waterloo </a:t>
            </a:r>
            <a:r>
              <a:rPr lang="en-CA" sz="3600" b="1" dirty="0" smtClean="0">
                <a:latin typeface="Segoe UI Light" panose="020B0502040204020203" pitchFamily="34" charset="0"/>
                <a:cs typeface="Segoe UI Light" panose="020B0502040204020203" pitchFamily="34" charset="0"/>
              </a:rPr>
              <a:t>Region</a:t>
            </a:r>
          </a:p>
          <a:p>
            <a:r>
              <a:rPr lang="en-US" dirty="0" smtClean="0">
                <a:latin typeface="Segoe UI Light" panose="020B0502040204020203" pitchFamily="34" charset="0"/>
                <a:cs typeface="Segoe UI Light" panose="020B0502040204020203" pitchFamily="34" charset="0"/>
              </a:rPr>
              <a:t>Saturday, June 16, 2018</a:t>
            </a:r>
          </a:p>
          <a:p>
            <a:r>
              <a:rPr lang="en-US" dirty="0" smtClean="0">
                <a:latin typeface="Segoe UI Light" panose="020B0502040204020203" pitchFamily="34" charset="0"/>
                <a:cs typeface="Segoe UI Light" panose="020B0502040204020203" pitchFamily="34" charset="0"/>
              </a:rPr>
              <a:t>Location: TBD</a:t>
            </a:r>
          </a:p>
          <a:p>
            <a:r>
              <a:rPr lang="en-US" dirty="0" smtClean="0">
                <a:latin typeface="Segoe UI Light" panose="020B0502040204020203" pitchFamily="34" charset="0"/>
                <a:cs typeface="Segoe UI Light" panose="020B0502040204020203" pitchFamily="34" charset="0"/>
              </a:rPr>
              <a:t>More information: </a:t>
            </a:r>
            <a:r>
              <a:rPr lang="en-CA" u="sng" dirty="0">
                <a:latin typeface="Segoe UI Light" panose="020B0502040204020203" pitchFamily="34" charset="0"/>
                <a:cs typeface="Segoe UI Light" panose="020B0502040204020203" pitchFamily="34" charset="0"/>
                <a:hlinkClick r:id="rId4"/>
              </a:rPr>
              <a:t>http://</a:t>
            </a:r>
            <a:r>
              <a:rPr lang="en-CA" u="sng" dirty="0" smtClean="0">
                <a:latin typeface="Segoe UI Light" panose="020B0502040204020203" pitchFamily="34" charset="0"/>
                <a:cs typeface="Segoe UI Light" panose="020B0502040204020203" pitchFamily="34" charset="0"/>
                <a:hlinkClick r:id="rId4"/>
              </a:rPr>
              <a:t>bit.ly/wrag</a:t>
            </a:r>
            <a:endParaRPr lang="en-CA" u="sng"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5"/>
          <a:stretch>
            <a:fillRect/>
          </a:stretch>
        </p:blipFill>
        <p:spPr>
          <a:xfrm>
            <a:off x="8605239" y="169704"/>
            <a:ext cx="3478731" cy="2065496"/>
          </a:xfrm>
          <a:prstGeom prst="rect">
            <a:avLst/>
          </a:prstGeom>
        </p:spPr>
      </p:pic>
    </p:spTree>
    <p:extLst>
      <p:ext uri="{BB962C8B-B14F-4D97-AF65-F5344CB8AC3E}">
        <p14:creationId xmlns:p14="http://schemas.microsoft.com/office/powerpoint/2010/main" val="1562180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2C6"/>
                </a:solidFill>
                <a:latin typeface="Segoe UI Light" panose="020B0502040204020203" pitchFamily="34" charset="0"/>
                <a:cs typeface="Segoe UI Light" panose="020B0502040204020203" pitchFamily="34" charset="0"/>
              </a:rPr>
              <a:t>Shout Out</a:t>
            </a:r>
            <a:endParaRPr lang="en-CA" b="1" dirty="0">
              <a:solidFill>
                <a:srgbClr val="0072C6"/>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31" y="5638827"/>
            <a:ext cx="1371569" cy="1219173"/>
          </a:xfrm>
          <a:prstGeom prst="rect">
            <a:avLst/>
          </a:prstGeom>
        </p:spPr>
      </p:pic>
      <p:sp>
        <p:nvSpPr>
          <p:cNvPr id="6" name="Content Placeholder 5"/>
          <p:cNvSpPr>
            <a:spLocks noGrp="1"/>
          </p:cNvSpPr>
          <p:nvPr>
            <p:ph idx="1"/>
          </p:nvPr>
        </p:nvSpPr>
        <p:spPr>
          <a:xfrm>
            <a:off x="838200" y="1825625"/>
            <a:ext cx="11245770" cy="4351338"/>
          </a:xfrm>
        </p:spPr>
        <p:txBody>
          <a:bodyPr>
            <a:normAutofit/>
          </a:bodyPr>
          <a:lstStyle/>
          <a:p>
            <a:pPr marL="0" indent="0">
              <a:buNone/>
            </a:pPr>
            <a:r>
              <a:rPr lang="en-CA" sz="3600" b="1" dirty="0">
                <a:latin typeface="Segoe UI Light" panose="020B0502040204020203" pitchFamily="34" charset="0"/>
                <a:cs typeface="Segoe UI Light" panose="020B0502040204020203" pitchFamily="34" charset="0"/>
              </a:rPr>
              <a:t>Canada's Technology Triangle .NET User </a:t>
            </a:r>
            <a:r>
              <a:rPr lang="en-CA" sz="3600" b="1" dirty="0" smtClean="0">
                <a:latin typeface="Segoe UI Light" panose="020B0502040204020203" pitchFamily="34" charset="0"/>
                <a:cs typeface="Segoe UI Light" panose="020B0502040204020203" pitchFamily="34" charset="0"/>
              </a:rPr>
              <a:t>Group</a:t>
            </a:r>
          </a:p>
          <a:p>
            <a:r>
              <a:rPr lang="en-US" dirty="0" smtClean="0">
                <a:latin typeface="Segoe UI Light" panose="020B0502040204020203" pitchFamily="34" charset="0"/>
                <a:cs typeface="Segoe UI Light" panose="020B0502040204020203" pitchFamily="34" charset="0"/>
              </a:rPr>
              <a:t>Celebrating 15 years in 2017-2018</a:t>
            </a:r>
          </a:p>
          <a:p>
            <a:r>
              <a:rPr lang="en-US" dirty="0" smtClean="0">
                <a:latin typeface="Segoe UI Light" panose="020B0502040204020203" pitchFamily="34" charset="0"/>
                <a:cs typeface="Segoe UI Light" panose="020B0502040204020203" pitchFamily="34" charset="0"/>
              </a:rPr>
              <a:t>735 members</a:t>
            </a:r>
          </a:p>
          <a:p>
            <a:r>
              <a:rPr lang="en-US" dirty="0" smtClean="0">
                <a:latin typeface="Segoe UI Light" panose="020B0502040204020203" pitchFamily="34" charset="0"/>
                <a:cs typeface="Segoe UI Light" panose="020B0502040204020203" pitchFamily="34" charset="0"/>
              </a:rPr>
              <a:t>Register:</a:t>
            </a:r>
          </a:p>
          <a:p>
            <a:pPr lvl="1"/>
            <a:r>
              <a:rPr lang="en-CA" u="sng" dirty="0" smtClean="0">
                <a:latin typeface="Segoe UI Light" panose="020B0502040204020203" pitchFamily="34" charset="0"/>
                <a:cs typeface="Segoe UI Light" panose="020B0502040204020203" pitchFamily="34" charset="0"/>
                <a:hlinkClick r:id="rId4"/>
              </a:rPr>
              <a:t>meetup.com/CTTDNUG</a:t>
            </a:r>
            <a:endParaRPr lang="en-CA" u="sng" dirty="0">
              <a:latin typeface="Segoe UI Light" panose="020B0502040204020203" pitchFamily="34" charset="0"/>
              <a:cs typeface="Segoe UI Light" panose="020B0502040204020203" pitchFamily="34" charset="0"/>
            </a:endParaRPr>
          </a:p>
          <a:p>
            <a:r>
              <a:rPr lang="en-US" dirty="0" smtClean="0">
                <a:latin typeface="Segoe UI Light" panose="020B0502040204020203" pitchFamily="34" charset="0"/>
                <a:cs typeface="Segoe UI Light" panose="020B0502040204020203" pitchFamily="34" charset="0"/>
              </a:rPr>
              <a:t>Social Media:</a:t>
            </a:r>
          </a:p>
          <a:p>
            <a:pPr lvl="1"/>
            <a:r>
              <a:rPr lang="en-US" dirty="0">
                <a:latin typeface="Segoe UI Light" panose="020B0502040204020203" pitchFamily="34" charset="0"/>
                <a:cs typeface="Segoe UI Light" panose="020B0502040204020203" pitchFamily="34" charset="0"/>
              </a:rPr>
              <a:t>@CTTDNUG </a:t>
            </a:r>
            <a:r>
              <a:rPr lang="en-CA" dirty="0" smtClean="0">
                <a:latin typeface="Segoe UI Light" panose="020B0502040204020203" pitchFamily="34" charset="0"/>
                <a:cs typeface="Segoe UI Light" panose="020B0502040204020203" pitchFamily="34" charset="0"/>
              </a:rPr>
              <a:t>(</a:t>
            </a:r>
            <a:r>
              <a:rPr lang="en-CA" u="sng" dirty="0" smtClean="0">
                <a:latin typeface="Segoe UI Light" panose="020B0502040204020203" pitchFamily="34" charset="0"/>
                <a:cs typeface="Segoe UI Light" panose="020B0502040204020203" pitchFamily="34" charset="0"/>
                <a:hlinkClick r:id="rId5"/>
              </a:rPr>
              <a:t>twitter.com/CTTDNUG</a:t>
            </a:r>
            <a:r>
              <a:rPr lang="en-CA" u="sng" dirty="0" smtClean="0">
                <a:latin typeface="Segoe UI Light" panose="020B0502040204020203" pitchFamily="34" charset="0"/>
                <a:cs typeface="Segoe UI Light" panose="020B0502040204020203" pitchFamily="34" charset="0"/>
              </a:rPr>
              <a:t>)</a:t>
            </a:r>
            <a:endParaRPr lang="en-CA" dirty="0">
              <a:latin typeface="Segoe UI Light" panose="020B0502040204020203" pitchFamily="34" charset="0"/>
              <a:cs typeface="Segoe UI Light" panose="020B0502040204020203" pitchFamily="34" charset="0"/>
            </a:endParaRPr>
          </a:p>
          <a:p>
            <a:pPr lvl="1"/>
            <a:r>
              <a:rPr lang="en-CA" dirty="0">
                <a:latin typeface="Segoe UI Light" panose="020B0502040204020203" pitchFamily="34" charset="0"/>
                <a:cs typeface="Segoe UI Light" panose="020B0502040204020203" pitchFamily="34" charset="0"/>
              </a:rPr>
              <a:t>#</a:t>
            </a:r>
            <a:r>
              <a:rPr lang="en-CA" dirty="0" smtClean="0">
                <a:latin typeface="Segoe UI Light" panose="020B0502040204020203" pitchFamily="34" charset="0"/>
                <a:cs typeface="Segoe UI Light" panose="020B0502040204020203" pitchFamily="34" charset="0"/>
              </a:rPr>
              <a:t>CTTDNUG</a:t>
            </a:r>
            <a:endParaRPr lang="en-CA" dirty="0">
              <a:latin typeface="Segoe UI Light" panose="020B0502040204020203" pitchFamily="34" charset="0"/>
              <a:cs typeface="Segoe UI Light" panose="020B0502040204020203" pitchFamily="34" charset="0"/>
            </a:endParaRPr>
          </a:p>
        </p:txBody>
      </p:sp>
      <p:sp>
        <p:nvSpPr>
          <p:cNvPr id="7" name="TextBox 6"/>
          <p:cNvSpPr txBox="1"/>
          <p:nvPr/>
        </p:nvSpPr>
        <p:spPr>
          <a:xfrm>
            <a:off x="838200" y="6307982"/>
            <a:ext cx="6400800" cy="369332"/>
          </a:xfrm>
          <a:prstGeom prst="rect">
            <a:avLst/>
          </a:prstGeom>
          <a:noFill/>
        </p:spPr>
        <p:txBody>
          <a:bodyPr wrap="square" rtlCol="0">
            <a:spAutoFit/>
          </a:bodyPr>
          <a:lstStyle/>
          <a:p>
            <a:r>
              <a:rPr lang="en-US" dirty="0" smtClean="0">
                <a:solidFill>
                  <a:srgbClr val="0072C6"/>
                </a:solidFill>
                <a:latin typeface="Segoe UI Light" panose="020B0502040204020203" pitchFamily="34" charset="0"/>
                <a:cs typeface="Segoe UI Light" panose="020B0502040204020203" pitchFamily="34" charset="0"/>
              </a:rPr>
              <a:t>@WRAGmeetup  </a:t>
            </a:r>
            <a:r>
              <a:rPr lang="en-CA" dirty="0">
                <a:solidFill>
                  <a:srgbClr val="0072C6"/>
                </a:solidFill>
                <a:latin typeface="Segoe UI Light" panose="020B0502040204020203" pitchFamily="34" charset="0"/>
                <a:cs typeface="Segoe UI Light" panose="020B0502040204020203" pitchFamily="34" charset="0"/>
              </a:rPr>
              <a:t>#</a:t>
            </a:r>
            <a:r>
              <a:rPr lang="en-CA" dirty="0" smtClean="0">
                <a:solidFill>
                  <a:srgbClr val="0072C6"/>
                </a:solidFill>
                <a:latin typeface="Segoe UI Light" panose="020B0502040204020203" pitchFamily="34" charset="0"/>
                <a:cs typeface="Segoe UI Light" panose="020B0502040204020203" pitchFamily="34" charset="0"/>
              </a:rPr>
              <a:t>WRAGmeetup  #GlobalAzure</a:t>
            </a:r>
            <a:r>
              <a:rPr lang="en-US" dirty="0" smtClean="0">
                <a:solidFill>
                  <a:srgbClr val="0072C6"/>
                </a:solidFill>
                <a:latin typeface="Segoe UI Light" panose="020B0502040204020203" pitchFamily="34" charset="0"/>
                <a:cs typeface="Segoe UI Light" panose="020B0502040204020203" pitchFamily="34" charset="0"/>
              </a:rPr>
              <a:t> </a:t>
            </a:r>
            <a:endParaRPr lang="en-CA" dirty="0">
              <a:solidFill>
                <a:srgbClr val="0072C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8840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DBCE32D-BF2E-47B6-9343-751F4DB2B001}"/>
              </a:ext>
            </a:extLst>
          </p:cNvPr>
          <p:cNvPicPr>
            <a:picLocks noChangeAspect="1"/>
          </p:cNvPicPr>
          <p:nvPr/>
        </p:nvPicPr>
        <p:blipFill>
          <a:blip r:embed="rId3"/>
          <a:stretch>
            <a:fillRect/>
          </a:stretch>
        </p:blipFill>
        <p:spPr>
          <a:xfrm>
            <a:off x="721042" y="218884"/>
            <a:ext cx="5629275" cy="2085975"/>
          </a:xfrm>
          <a:prstGeom prst="rect">
            <a:avLst/>
          </a:prstGeom>
        </p:spPr>
      </p:pic>
      <p:sp>
        <p:nvSpPr>
          <p:cNvPr id="9" name="Rectangle 8">
            <a:extLst>
              <a:ext uri="{FF2B5EF4-FFF2-40B4-BE49-F238E27FC236}">
                <a16:creationId xmlns="" xmlns:a16="http://schemas.microsoft.com/office/drawing/2014/main" id="{08463753-0C45-4D6E-ADD3-1C6D8C7EC68F}"/>
              </a:ext>
            </a:extLst>
          </p:cNvPr>
          <p:cNvSpPr/>
          <p:nvPr/>
        </p:nvSpPr>
        <p:spPr>
          <a:xfrm>
            <a:off x="670957" y="2554269"/>
            <a:ext cx="10590086" cy="461665"/>
          </a:xfrm>
          <a:prstGeom prst="rect">
            <a:avLst/>
          </a:prstGeom>
        </p:spPr>
        <p:txBody>
          <a:bodyPr wrap="square">
            <a:spAutoFit/>
          </a:bodyPr>
          <a:lstStyle/>
          <a:p>
            <a:pPr marL="285750" indent="-285750">
              <a:buFont typeface="Wingdings" panose="05000000000000000000" pitchFamily="2" charset="2"/>
              <a:buChar char="Ø"/>
            </a:pPr>
            <a:r>
              <a:rPr lang="en-US" sz="2400" dirty="0"/>
              <a:t>Peer-to-peer education workshop led by MVPs and Industry Experts</a:t>
            </a:r>
          </a:p>
        </p:txBody>
      </p:sp>
      <p:sp>
        <p:nvSpPr>
          <p:cNvPr id="10" name="Rectangle 9">
            <a:extLst>
              <a:ext uri="{FF2B5EF4-FFF2-40B4-BE49-F238E27FC236}">
                <a16:creationId xmlns="" xmlns:a16="http://schemas.microsoft.com/office/drawing/2014/main" id="{B335ADFD-7DD6-436F-9AED-CC7FA774F79C}"/>
              </a:ext>
            </a:extLst>
          </p:cNvPr>
          <p:cNvSpPr/>
          <p:nvPr/>
        </p:nvSpPr>
        <p:spPr>
          <a:xfrm>
            <a:off x="7043928" y="1780698"/>
            <a:ext cx="5070106" cy="553998"/>
          </a:xfrm>
          <a:prstGeom prst="rect">
            <a:avLst/>
          </a:prstGeom>
        </p:spPr>
        <p:txBody>
          <a:bodyPr wrap="none">
            <a:spAutoFit/>
          </a:bodyPr>
          <a:lstStyle/>
          <a:p>
            <a:r>
              <a:rPr lang="en-US" sz="3000" dirty="0" smtClean="0">
                <a:solidFill>
                  <a:srgbClr val="000000"/>
                </a:solidFill>
                <a:latin typeface="Segoe UI" panose="020B0502040204020203" pitchFamily="34" charset="0"/>
                <a:hlinkClick r:id="rId4"/>
              </a:rPr>
              <a:t>https://powerofthecloud.net</a:t>
            </a:r>
            <a:r>
              <a:rPr lang="en-US" sz="3000" dirty="0" smtClean="0">
                <a:solidFill>
                  <a:srgbClr val="000000"/>
                </a:solidFill>
                <a:latin typeface="Segoe UI" panose="020B0502040204020203" pitchFamily="34" charset="0"/>
              </a:rPr>
              <a:t> </a:t>
            </a:r>
            <a:endParaRPr lang="en-US" sz="3000" dirty="0"/>
          </a:p>
        </p:txBody>
      </p:sp>
      <p:sp>
        <p:nvSpPr>
          <p:cNvPr id="11" name="Rectangle 10">
            <a:extLst>
              <a:ext uri="{FF2B5EF4-FFF2-40B4-BE49-F238E27FC236}">
                <a16:creationId xmlns="" xmlns:a16="http://schemas.microsoft.com/office/drawing/2014/main" id="{AEC3C138-C222-4EF6-A8E3-449EA40A1564}"/>
              </a:ext>
            </a:extLst>
          </p:cNvPr>
          <p:cNvSpPr/>
          <p:nvPr/>
        </p:nvSpPr>
        <p:spPr>
          <a:xfrm>
            <a:off x="7043928" y="234493"/>
            <a:ext cx="3536986" cy="1138773"/>
          </a:xfrm>
          <a:prstGeom prst="rect">
            <a:avLst/>
          </a:prstGeom>
        </p:spPr>
        <p:txBody>
          <a:bodyPr wrap="square">
            <a:spAutoFit/>
          </a:bodyPr>
          <a:lstStyle/>
          <a:p>
            <a:r>
              <a:rPr lang="en-US" sz="2000" b="1" dirty="0"/>
              <a:t>June 22</a:t>
            </a:r>
            <a:r>
              <a:rPr lang="en-US" sz="2000" b="1" baseline="30000" dirty="0"/>
              <a:t>nd</a:t>
            </a:r>
            <a:r>
              <a:rPr lang="en-US" sz="2000" b="1" dirty="0"/>
              <a:t> – 8am to 5pm</a:t>
            </a:r>
          </a:p>
          <a:p>
            <a:endParaRPr lang="en-US" sz="1600" dirty="0"/>
          </a:p>
          <a:p>
            <a:r>
              <a:rPr lang="en-US" sz="1600" b="1" dirty="0"/>
              <a:t>Microsoft Canada Headquarters, 1950 Meadowvale Blvd. Mississauga, ON</a:t>
            </a:r>
          </a:p>
        </p:txBody>
      </p:sp>
      <p:pic>
        <p:nvPicPr>
          <p:cNvPr id="12" name="Picture 11">
            <a:extLst>
              <a:ext uri="{FF2B5EF4-FFF2-40B4-BE49-F238E27FC236}">
                <a16:creationId xmlns="" xmlns:a16="http://schemas.microsoft.com/office/drawing/2014/main" id="{E552950E-9FAE-4C35-B1E8-F853D0E00DDC}"/>
              </a:ext>
            </a:extLst>
          </p:cNvPr>
          <p:cNvPicPr>
            <a:picLocks noChangeAspect="1"/>
          </p:cNvPicPr>
          <p:nvPr/>
        </p:nvPicPr>
        <p:blipFill>
          <a:blip r:embed="rId5"/>
          <a:stretch>
            <a:fillRect/>
          </a:stretch>
        </p:blipFill>
        <p:spPr>
          <a:xfrm>
            <a:off x="721042" y="3263376"/>
            <a:ext cx="11125199" cy="1047750"/>
          </a:xfrm>
          <a:prstGeom prst="rect">
            <a:avLst/>
          </a:prstGeom>
        </p:spPr>
      </p:pic>
      <p:sp>
        <p:nvSpPr>
          <p:cNvPr id="13" name="Rectangle 12">
            <a:extLst>
              <a:ext uri="{FF2B5EF4-FFF2-40B4-BE49-F238E27FC236}">
                <a16:creationId xmlns="" xmlns:a16="http://schemas.microsoft.com/office/drawing/2014/main" id="{B8A2F8F0-0156-4796-9A1F-61C033757408}"/>
              </a:ext>
            </a:extLst>
          </p:cNvPr>
          <p:cNvSpPr/>
          <p:nvPr/>
        </p:nvSpPr>
        <p:spPr>
          <a:xfrm>
            <a:off x="668368" y="4558568"/>
            <a:ext cx="11177873" cy="1569660"/>
          </a:xfrm>
          <a:prstGeom prst="rect">
            <a:avLst/>
          </a:prstGeom>
        </p:spPr>
        <p:txBody>
          <a:bodyPr wrap="square">
            <a:spAutoFit/>
          </a:bodyPr>
          <a:lstStyle/>
          <a:p>
            <a:pPr marL="342900" indent="-342900">
              <a:buFont typeface="+mj-lt"/>
              <a:buAutoNum type="arabicPeriod"/>
            </a:pPr>
            <a:r>
              <a:rPr lang="en-US" sz="2400" b="1" dirty="0"/>
              <a:t>Business Process Automation</a:t>
            </a:r>
            <a:r>
              <a:rPr lang="en-US" sz="2400" dirty="0"/>
              <a:t> – Flow, PowerApps and </a:t>
            </a:r>
            <a:r>
              <a:rPr lang="en-US" sz="2400" dirty="0" err="1"/>
              <a:t>PowerBI</a:t>
            </a:r>
            <a:endParaRPr lang="en-US" sz="2400" dirty="0"/>
          </a:p>
          <a:p>
            <a:pPr marL="342900" indent="-342900">
              <a:buFont typeface="+mj-lt"/>
              <a:buAutoNum type="arabicPeriod"/>
            </a:pPr>
            <a:r>
              <a:rPr lang="en-US" sz="2400" b="1" dirty="0"/>
              <a:t>Collaboration &amp; Content Management</a:t>
            </a:r>
            <a:r>
              <a:rPr lang="en-US" sz="2400" dirty="0"/>
              <a:t> – SharePoint, Office 365 Groups and Teams</a:t>
            </a:r>
          </a:p>
          <a:p>
            <a:pPr marL="342900" indent="-342900">
              <a:buFont typeface="+mj-lt"/>
              <a:buAutoNum type="arabicPeriod"/>
            </a:pPr>
            <a:r>
              <a:rPr lang="en-US" sz="2400" b="1" dirty="0"/>
              <a:t>Introduction to the Azure Cloud</a:t>
            </a:r>
            <a:r>
              <a:rPr lang="en-US" sz="2400" dirty="0"/>
              <a:t> – Accelerate you journey to the Azure cloud</a:t>
            </a:r>
          </a:p>
          <a:p>
            <a:pPr marL="342900" indent="-342900">
              <a:buFont typeface="+mj-lt"/>
              <a:buAutoNum type="arabicPeriod"/>
            </a:pPr>
            <a:r>
              <a:rPr lang="en-US" sz="2400" b="1" dirty="0"/>
              <a:t>Hands-on step-by-step workshop</a:t>
            </a:r>
          </a:p>
        </p:txBody>
      </p:sp>
      <p:pic>
        <p:nvPicPr>
          <p:cNvPr id="3" name="Picture 2">
            <a:extLst>
              <a:ext uri="{FF2B5EF4-FFF2-40B4-BE49-F238E27FC236}">
                <a16:creationId xmlns="" xmlns:a16="http://schemas.microsoft.com/office/drawing/2014/main" id="{B71FE4B6-5627-4D6B-AA6A-4FE29E1922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295361">
            <a:off x="10459529" y="468933"/>
            <a:ext cx="1603029" cy="1027217"/>
          </a:xfrm>
          <a:prstGeom prst="rect">
            <a:avLst/>
          </a:prstGeom>
        </p:spPr>
      </p:pic>
    </p:spTree>
    <p:extLst>
      <p:ext uri="{BB962C8B-B14F-4D97-AF65-F5344CB8AC3E}">
        <p14:creationId xmlns:p14="http://schemas.microsoft.com/office/powerpoint/2010/main" val="383724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AzureTheme</Template>
  <TotalTime>0</TotalTime>
  <Words>854</Words>
  <Application>Microsoft Office PowerPoint</Application>
  <PresentationFormat>Widescreen</PresentationFormat>
  <Paragraphs>133</Paragraphs>
  <Slides>21</Slides>
  <Notes>14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21</vt:i4>
      </vt:variant>
    </vt:vector>
  </HeadingPairs>
  <TitlesOfParts>
    <vt:vector size="38" baseType="lpstr">
      <vt:lpstr>ＭＳ Ｐゴシック</vt:lpstr>
      <vt:lpstr>Arial</vt:lpstr>
      <vt:lpstr>Avenir LT Pro 45 Book</vt:lpstr>
      <vt:lpstr>Calibri</vt:lpstr>
      <vt:lpstr>Calibri Light</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Hosts</vt:lpstr>
      <vt:lpstr>Presented By</vt:lpstr>
      <vt:lpstr>Sponsors</vt:lpstr>
      <vt:lpstr>PowerPoint Presentation</vt:lpstr>
      <vt:lpstr>PowerPoint Presentation</vt:lpstr>
      <vt:lpstr>Upcoming Event</vt:lpstr>
      <vt:lpstr>Shout Out</vt:lpstr>
      <vt:lpstr>PowerPoint Presentation</vt:lpstr>
      <vt:lpstr>Agenda</vt:lpstr>
      <vt:lpstr>Introduction To Azure</vt:lpstr>
      <vt:lpstr>PowerPoint Presentation</vt:lpstr>
      <vt:lpstr>PowerPoint Presentation</vt:lpstr>
      <vt:lpstr>PowerPoint Presentation</vt:lpstr>
      <vt:lpstr>So why Azure?</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GAB-WR_2018_Intro</dc:title>
  <dc:creator/>
  <cp:lastModifiedBy/>
  <cp:revision>1</cp:revision>
  <dcterms:created xsi:type="dcterms:W3CDTF">2018-04-14T13:55:54Z</dcterms:created>
  <dcterms:modified xsi:type="dcterms:W3CDTF">2018-04-21T02:55:16Z</dcterms:modified>
</cp:coreProperties>
</file>